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4" r:id="rId2"/>
    <p:sldId id="293" r:id="rId3"/>
    <p:sldId id="295" r:id="rId4"/>
    <p:sldId id="296" r:id="rId5"/>
    <p:sldId id="287" r:id="rId6"/>
    <p:sldId id="297" r:id="rId7"/>
    <p:sldId id="305" r:id="rId8"/>
    <p:sldId id="317" r:id="rId9"/>
    <p:sldId id="311" r:id="rId10"/>
    <p:sldId id="313" r:id="rId11"/>
    <p:sldId id="312" r:id="rId12"/>
    <p:sldId id="307" r:id="rId13"/>
    <p:sldId id="315" r:id="rId14"/>
    <p:sldId id="316" r:id="rId15"/>
  </p:sldIdLst>
  <p:sldSz cx="9144000" cy="6858000" type="screen4x3"/>
  <p:notesSz cx="6735763" cy="9869488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3300"/>
    <a:srgbClr val="481F67"/>
    <a:srgbClr val="FFFF99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82167" autoAdjust="0"/>
  </p:normalViewPr>
  <p:slideViewPr>
    <p:cSldViewPr>
      <p:cViewPr>
        <p:scale>
          <a:sx n="60" d="100"/>
          <a:sy n="60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BCCABF-32CC-4BDF-858D-26EBC671185E}" type="datetimeFigureOut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272E22-0A6C-4132-BE9A-F3440600E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66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4E6809-30D0-4E99-B153-D6D867F7F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F7FA2A-95ED-453D-937E-AB5C97C7D063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Thứ ba ngày 01 tháng 12 năm 2009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043F39-4F2D-45D1-B7F8-26BE7AB07ADB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63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05697A-1B6F-4F45-8536-97C3CABBE19F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F3DC0F-260F-4A35-B2E2-A3EF331321E1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EC1D0D2-6A38-4705-93B9-1700AF0921A9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62AF-26DC-4781-BE56-F7BF1DA9BAFC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86E8-FA0F-4145-BE28-22010A0A1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1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2A5DB-A7D9-4944-B061-3BBD2064FB60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7640-076C-4ADC-9BB5-F19F31067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E423-A352-4654-9CA7-47CE0D315897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1836-4427-41B5-9F97-D5D24CC91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3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41FF-7C55-4EF5-978D-A04C5639823D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8DABE-C5F9-4CD8-A75B-D6D7917DF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B19A-4CEF-44AF-B628-E054798FD99F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BCC20-1865-4A10-BC52-6FBB5F33C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3025-B3A8-4A02-A16E-FE0B48FEBF84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EC45-D44D-4050-879B-EE7F31469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5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93FA-2D99-40B8-85C6-D40D54078714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D742-33F0-44DA-8577-7337949B8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56CF-81D9-4922-9DD3-C2E96F136A40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08EC-30E0-4FEB-920C-0BA4A468D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7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379C1-87F8-4C92-8AE4-161DC3F216EA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55C9E-71D2-48FB-B89F-8279FF7B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A1F0B-E266-4E5C-98F4-BA0B2A24E825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F815B-1AF1-4411-857B-0F7B67A19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1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1337-1B9C-4B9B-BAE0-D59F17390BED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001A2-CA6B-4D78-93EB-CFD51366D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697948-ECB1-4D8E-B6D9-A7BD90552A42}" type="datetime1">
              <a:rPr lang="en-US"/>
              <a:pPr>
                <a:defRPr/>
              </a:pPr>
              <a:t>19/3/2018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Lớp: 2/2                                                       GV: Nguyễn Thị Khỏe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0FFC71-00B1-4ABF-81E1-2527B72D9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 cop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438"/>
            <a:ext cx="914400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81200" y="2738438"/>
            <a:ext cx="518318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 algn="ctr"/>
            <a:r>
              <a:rPr lang="en-US" sz="5400">
                <a:solidFill>
                  <a:srgbClr val="3333FF"/>
                </a:solidFill>
              </a:rPr>
              <a:t>Môn : Chính tả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449388" y="4799013"/>
            <a:ext cx="2741612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 algn="ctr"/>
            <a:r>
              <a:rPr lang="en-US" sz="2700">
                <a:solidFill>
                  <a:srgbClr val="3333FF"/>
                </a:solidFill>
                <a:latin typeface=".VnArial" pitchFamily="34" charset="0"/>
              </a:rPr>
              <a:t>Gi¸o viªn thùc hiÖn</a:t>
            </a:r>
            <a:r>
              <a:rPr lang="en-US" sz="2700">
                <a:solidFill>
                  <a:schemeClr val="bg1"/>
                </a:solidFill>
                <a:latin typeface=".VnArial" pitchFamily="34" charset="0"/>
              </a:rPr>
              <a:t>:</a:t>
            </a:r>
            <a:r>
              <a:rPr lang="en-US" sz="2300">
                <a:solidFill>
                  <a:schemeClr val="bg1"/>
                </a:solidFill>
                <a:latin typeface=".VnArial" pitchFamily="34" charset="0"/>
              </a:rPr>
              <a:t> </a:t>
            </a:r>
            <a:endParaRPr lang="en-US" sz="3100">
              <a:solidFill>
                <a:srgbClr val="66FF33"/>
              </a:solidFill>
              <a:latin typeface=".VnAristote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830388" y="4989513"/>
            <a:ext cx="44180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7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26256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 algn="ctr"/>
            <a:r>
              <a:rPr lang="en-US" sz="2300" b="1" dirty="0" err="1">
                <a:solidFill>
                  <a:srgbClr val="FFFF00"/>
                </a:solidFill>
                <a:latin typeface=".VnTimeH" pitchFamily="34" charset="0"/>
              </a:rPr>
              <a:t>Tr­êng</a:t>
            </a:r>
            <a:r>
              <a:rPr lang="en-US" sz="2300" b="1" dirty="0">
                <a:solidFill>
                  <a:srgbClr val="FFFF00"/>
                </a:solidFill>
                <a:latin typeface=".VnTimeH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.VnTimeH" pitchFamily="34" charset="0"/>
              </a:rPr>
              <a:t>tiÓu</a:t>
            </a:r>
            <a:r>
              <a:rPr lang="en-US" sz="2300" b="1" dirty="0">
                <a:solidFill>
                  <a:srgbClr val="FFFF00"/>
                </a:solidFill>
                <a:latin typeface=".VnTimeH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.VnTimeH" pitchFamily="34" charset="0"/>
              </a:rPr>
              <a:t>häc</a:t>
            </a:r>
            <a:r>
              <a:rPr lang="en-US" sz="2300" b="1" dirty="0">
                <a:solidFill>
                  <a:srgbClr val="FFFF00"/>
                </a:solidFill>
                <a:latin typeface=".VnTimeH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.VnTimeH" pitchFamily="34" charset="0"/>
              </a:rPr>
              <a:t>Ái</a:t>
            </a:r>
            <a:r>
              <a:rPr lang="en-US" sz="2300" b="1" dirty="0" smtClean="0">
                <a:solidFill>
                  <a:srgbClr val="FFFF00"/>
                </a:solidFill>
                <a:latin typeface=".VnTimeH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.VnTimeH" pitchFamily="34" charset="0"/>
              </a:rPr>
              <a:t>Mộ</a:t>
            </a:r>
            <a:r>
              <a:rPr lang="en-US" sz="2300" b="1" smtClean="0">
                <a:solidFill>
                  <a:srgbClr val="FFFF00"/>
                </a:solidFill>
                <a:latin typeface=".VnTimeH" pitchFamily="34" charset="0"/>
              </a:rPr>
              <a:t> a</a:t>
            </a:r>
            <a:endParaRPr lang="en-US" sz="2300" b="1" dirty="0">
              <a:solidFill>
                <a:srgbClr val="FFFF00"/>
              </a:solidFill>
              <a:latin typeface=".VnTimeH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724400" y="4799013"/>
            <a:ext cx="44196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100" dirty="0" err="1" smtClean="0">
                <a:solidFill>
                  <a:srgbClr val="3333FF"/>
                </a:solidFill>
                <a:latin typeface=".VnTime" pitchFamily="34" charset="0"/>
              </a:rPr>
              <a:t>Đào</a:t>
            </a:r>
            <a:r>
              <a:rPr lang="en-US" sz="3100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3100" dirty="0" err="1" smtClean="0">
                <a:solidFill>
                  <a:srgbClr val="3333FF"/>
                </a:solidFill>
                <a:latin typeface=".VnTime" pitchFamily="34" charset="0"/>
              </a:rPr>
              <a:t>Thị</a:t>
            </a:r>
            <a:r>
              <a:rPr lang="en-US" sz="3100" dirty="0" smtClean="0">
                <a:solidFill>
                  <a:srgbClr val="3333FF"/>
                </a:solidFill>
                <a:latin typeface=".VnTime" pitchFamily="34" charset="0"/>
              </a:rPr>
              <a:t> Minh </a:t>
            </a:r>
            <a:r>
              <a:rPr lang="en-US" sz="3100" dirty="0" err="1" smtClean="0">
                <a:solidFill>
                  <a:srgbClr val="3333FF"/>
                </a:solidFill>
                <a:latin typeface=".VnTime" pitchFamily="34" charset="0"/>
              </a:rPr>
              <a:t>Phượng</a:t>
            </a:r>
            <a:endParaRPr lang="en-US" sz="3100" dirty="0">
              <a:solidFill>
                <a:srgbClr val="3333FF"/>
              </a:solidFill>
              <a:latin typeface=".VnTime" pitchFamily="34" charset="0"/>
            </a:endParaRPr>
          </a:p>
        </p:txBody>
      </p:sp>
      <p:pic>
        <p:nvPicPr>
          <p:cNvPr id="33800" name="Picture 8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6863" y="-155575"/>
            <a:ext cx="272732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25"/>
            <a:ext cx="2732088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4600" y="-381000"/>
            <a:ext cx="28194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55606" y="4469607"/>
            <a:ext cx="2727325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0" y="452438"/>
            <a:ext cx="8153400" cy="1227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RevueH"/>
              </a:rPr>
              <a:t>nhiÖt liÖt chµo ®ãn c¸c thµy c« gi¸o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143000" y="1905000"/>
            <a:ext cx="7620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r>
              <a:rPr lang="en-US" sz="5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VÒ dù giê lớp 2A</a:t>
            </a: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0" y="452438"/>
            <a:ext cx="8153400" cy="1227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RevueH"/>
              </a:rPr>
              <a:t>nhiÖt liÖt chµo ®ãn c¸c thµy c« gi¸o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37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8" grpId="0"/>
      <p:bldP spid="337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F68B7BE-371D-4E92-8F4F-275A19A7C4EF}" type="slidenum">
              <a:rPr lang="en-US" sz="1400"/>
              <a:pPr algn="r" eaLnBrk="1" hangingPunct="1"/>
              <a:t>10</a:t>
            </a:fld>
            <a:endParaRPr lang="en-US" sz="1400"/>
          </a:p>
        </p:txBody>
      </p:sp>
      <p:sp>
        <p:nvSpPr>
          <p:cNvPr id="926" name="TextBox 5"/>
          <p:cNvSpPr txBox="1">
            <a:spLocks noChangeArrowheads="1"/>
          </p:cNvSpPr>
          <p:nvPr/>
        </p:nvSpPr>
        <p:spPr bwMode="auto">
          <a:xfrm>
            <a:off x="685800" y="5105400"/>
            <a:ext cx="952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</a:rPr>
              <a:t>hoa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qu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ả mà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K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hỉ hái cho.</a:t>
            </a:r>
          </a:p>
        </p:txBody>
      </p:sp>
      <p:sp>
        <p:nvSpPr>
          <p:cNvPr id="927" name="TextBox 5"/>
          <p:cNvSpPr txBox="1">
            <a:spLocks noChangeArrowheads="1"/>
          </p:cNvSpPr>
          <p:nvPr/>
        </p:nvSpPr>
        <p:spPr bwMode="auto">
          <a:xfrm>
            <a:off x="609600" y="441960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    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T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ừ đó, ngày nào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C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á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S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ấu cũng đến, ăn những</a:t>
            </a:r>
          </a:p>
        </p:txBody>
      </p:sp>
      <p:sp>
        <p:nvSpPr>
          <p:cNvPr id="928" name="TextBox 5"/>
          <p:cNvSpPr txBox="1">
            <a:spLocks noChangeArrowheads="1"/>
          </p:cNvSpPr>
          <p:nvPr/>
        </p:nvSpPr>
        <p:spPr bwMode="auto">
          <a:xfrm>
            <a:off x="838200" y="3733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  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K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hỉ nghe vậy, mời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C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á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S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ấu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k</a:t>
            </a:r>
            <a:r>
              <a:rPr lang="en-US" sz="2800" b="1">
                <a:latin typeface="HP001 4 hàng" pitchFamily="34" charset="0"/>
              </a:rPr>
              <a:t>ết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bạn.</a:t>
            </a:r>
          </a:p>
        </p:txBody>
      </p:sp>
      <p:sp>
        <p:nvSpPr>
          <p:cNvPr id="929" name="TextBox 5"/>
          <p:cNvSpPr txBox="1">
            <a:spLocks noChangeArrowheads="1"/>
          </p:cNvSpPr>
          <p:nvPr/>
        </p:nvSpPr>
        <p:spPr bwMode="auto">
          <a:xfrm>
            <a:off x="838200" y="30480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   - 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T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ôi là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C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á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S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ấu. Tôi kh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óc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vì chả ai chơi với tôi.</a:t>
            </a:r>
          </a:p>
        </p:txBody>
      </p:sp>
      <p:sp>
        <p:nvSpPr>
          <p:cNvPr id="930" name="TextBox 5"/>
          <p:cNvSpPr txBox="1">
            <a:spLocks noChangeArrowheads="1"/>
          </p:cNvSpPr>
          <p:nvPr/>
        </p:nvSpPr>
        <p:spPr bwMode="auto">
          <a:xfrm>
            <a:off x="457200" y="23622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       - 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B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ạn là ai? 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V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ì sao bạn kh</a:t>
            </a:r>
            <a:r>
              <a:rPr lang="en-US" sz="2800" b="1">
                <a:solidFill>
                  <a:srgbClr val="3333FF"/>
                </a:solidFill>
                <a:latin typeface="HP001 4 hàng" pitchFamily="34" charset="0"/>
              </a:rPr>
              <a:t>óc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?</a:t>
            </a:r>
          </a:p>
        </p:txBody>
      </p: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2895600" y="16764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HP001 4 hàng" pitchFamily="34" charset="0"/>
              </a:rPr>
              <a:t>Quả tim khỉ</a:t>
            </a:r>
          </a:p>
        </p:txBody>
      </p:sp>
      <p:sp>
        <p:nvSpPr>
          <p:cNvPr id="933" name="TextBox 5"/>
          <p:cNvSpPr txBox="1">
            <a:spLocks noChangeArrowheads="1"/>
          </p:cNvSpPr>
          <p:nvPr/>
        </p:nvSpPr>
        <p:spPr bwMode="auto">
          <a:xfrm>
            <a:off x="1219200" y="9144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481F67"/>
                </a:solidFill>
                <a:latin typeface="HP001 4 hàng" pitchFamily="34" charset="0"/>
              </a:rPr>
              <a:t>Chính tả: </a:t>
            </a:r>
            <a:r>
              <a:rPr lang="en-US" b="1"/>
              <a:t>( Nghe – viết)</a:t>
            </a:r>
            <a:r>
              <a:rPr lang="en-US"/>
              <a:t> </a:t>
            </a:r>
          </a:p>
        </p:txBody>
      </p:sp>
      <p:cxnSp>
        <p:nvCxnSpPr>
          <p:cNvPr id="935" name="Straight Connector 934"/>
          <p:cNvCxnSpPr>
            <a:stCxn id="31942" idx="0"/>
          </p:cNvCxnSpPr>
          <p:nvPr/>
        </p:nvCxnSpPr>
        <p:spPr>
          <a:xfrm rot="16200000" flipH="1">
            <a:off x="-2750343" y="3421856"/>
            <a:ext cx="6856412" cy="15875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77" name="Rectangle 933"/>
          <p:cNvSpPr>
            <a:spLocks noChangeArrowheads="1"/>
          </p:cNvSpPr>
          <p:nvPr/>
        </p:nvSpPr>
        <p:spPr bwMode="auto">
          <a:xfrm>
            <a:off x="1219200" y="1600200"/>
            <a:ext cx="969963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481F67"/>
                </a:solidFill>
              </a:rPr>
              <a:t>Bài:</a:t>
            </a:r>
            <a:r>
              <a:rPr lang="en-US" b="1" u="sng">
                <a:solidFill>
                  <a:srgbClr val="481F67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97" descr="khung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86"/>
          <p:cNvSpPr txBox="1">
            <a:spLocks noChangeArrowheads="1"/>
          </p:cNvSpPr>
          <p:nvPr/>
        </p:nvSpPr>
        <p:spPr bwMode="auto">
          <a:xfrm>
            <a:off x="1524000" y="4572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244" name="Text Box 289"/>
          <p:cNvSpPr txBox="1">
            <a:spLocks noChangeArrowheads="1"/>
          </p:cNvSpPr>
          <p:nvPr/>
        </p:nvSpPr>
        <p:spPr bwMode="auto">
          <a:xfrm>
            <a:off x="533400" y="2590800"/>
            <a:ext cx="8229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HP001 4 hàng" pitchFamily="34" charset="0"/>
              </a:rPr>
              <a:t>(2). Điền vào chỗ trống?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HP001 4 hàng" pitchFamily="34" charset="0"/>
              </a:rPr>
              <a:t>b) ut hay uc?: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HP001 4 hàng" pitchFamily="34" charset="0"/>
              </a:rPr>
              <a:t>- ch….. mừng, chăm ch……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HP001 4 hàng" pitchFamily="34" charset="0"/>
              </a:rPr>
              <a:t>- l…....lội, l….. lọi</a:t>
            </a:r>
          </a:p>
        </p:txBody>
      </p:sp>
      <p:sp>
        <p:nvSpPr>
          <p:cNvPr id="11" name="Text Box 289"/>
          <p:cNvSpPr txBox="1">
            <a:spLocks noChangeArrowheads="1"/>
          </p:cNvSpPr>
          <p:nvPr/>
        </p:nvSpPr>
        <p:spPr bwMode="auto">
          <a:xfrm>
            <a:off x="1447800" y="44196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uc</a:t>
            </a:r>
            <a:endParaRPr lang="en-US" sz="4000" b="1">
              <a:solidFill>
                <a:srgbClr val="0000CC"/>
              </a:solidFill>
              <a:latin typeface="HP001 4 hàng" pitchFamily="34" charset="0"/>
            </a:endParaRPr>
          </a:p>
        </p:txBody>
      </p:sp>
      <p:sp>
        <p:nvSpPr>
          <p:cNvPr id="13" name="Text Box 289"/>
          <p:cNvSpPr txBox="1">
            <a:spLocks noChangeArrowheads="1"/>
          </p:cNvSpPr>
          <p:nvPr/>
        </p:nvSpPr>
        <p:spPr bwMode="auto">
          <a:xfrm>
            <a:off x="6096000" y="44196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ut</a:t>
            </a:r>
            <a:endParaRPr lang="en-US" sz="4000" b="1">
              <a:solidFill>
                <a:srgbClr val="0000CC"/>
              </a:solidFill>
              <a:latin typeface="HP001 4 hàng" pitchFamily="34" charset="0"/>
            </a:endParaRPr>
          </a:p>
        </p:txBody>
      </p:sp>
      <p:sp>
        <p:nvSpPr>
          <p:cNvPr id="14" name="Text Box 289"/>
          <p:cNvSpPr txBox="1">
            <a:spLocks noChangeArrowheads="1"/>
          </p:cNvSpPr>
          <p:nvPr/>
        </p:nvSpPr>
        <p:spPr bwMode="auto">
          <a:xfrm>
            <a:off x="990600" y="53340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ut</a:t>
            </a:r>
            <a:endParaRPr lang="en-US" sz="4000" b="1">
              <a:solidFill>
                <a:srgbClr val="0000CC"/>
              </a:solidFill>
              <a:latin typeface="HP001 4 hàng" pitchFamily="34" charset="0"/>
            </a:endParaRPr>
          </a:p>
        </p:txBody>
      </p:sp>
      <p:sp>
        <p:nvSpPr>
          <p:cNvPr id="15" name="Text Box 289"/>
          <p:cNvSpPr txBox="1">
            <a:spLocks noChangeArrowheads="1"/>
          </p:cNvSpPr>
          <p:nvPr/>
        </p:nvSpPr>
        <p:spPr bwMode="auto">
          <a:xfrm>
            <a:off x="3048000" y="53340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uc</a:t>
            </a:r>
            <a:endParaRPr lang="en-US" sz="4000" b="1">
              <a:solidFill>
                <a:srgbClr val="0000CC"/>
              </a:solidFill>
              <a:latin typeface="HP001 4 hàng" pitchFamily="34" charset="0"/>
            </a:endParaRP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2895600" y="4800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.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1066800" y="5562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600200" y="3886200"/>
            <a:ext cx="76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867400" y="3886200"/>
            <a:ext cx="76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62000" y="2057400"/>
            <a:ext cx="950913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481F67"/>
                </a:solidFill>
              </a:rPr>
              <a:t>Bài: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514600" y="2057400"/>
            <a:ext cx="239395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Quả tim khỉ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248400" y="4191000"/>
            <a:ext cx="99060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/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24200" y="5562600"/>
            <a:ext cx="121920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600200" y="4191000"/>
            <a:ext cx="99060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73"/>
          <p:cNvSpPr txBox="1">
            <a:spLocks noChangeArrowheads="1"/>
          </p:cNvSpPr>
          <p:nvPr/>
        </p:nvSpPr>
        <p:spPr bwMode="auto">
          <a:xfrm>
            <a:off x="914400" y="2362200"/>
            <a:ext cx="8229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HP001 4 hàng" pitchFamily="34" charset="0"/>
              </a:rPr>
              <a:t>(3).</a:t>
            </a:r>
            <a:r>
              <a:rPr lang="en-US" sz="3600" b="1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b="1">
                <a:latin typeface="HP001 4 hàng" pitchFamily="34" charset="0"/>
              </a:rPr>
              <a:t>b)Tìm tiếng có vần </a:t>
            </a:r>
            <a:r>
              <a:rPr lang="en-US" b="1">
                <a:solidFill>
                  <a:srgbClr val="FF0000"/>
                </a:solidFill>
                <a:latin typeface="HP001 4 hàng" pitchFamily="34" charset="0"/>
              </a:rPr>
              <a:t>uc</a:t>
            </a:r>
            <a:r>
              <a:rPr lang="en-US" b="1">
                <a:latin typeface="HP001 4 hàng" pitchFamily="34" charset="0"/>
              </a:rPr>
              <a:t> hoặc vần </a:t>
            </a:r>
            <a:r>
              <a:rPr lang="en-US" b="1" i="1">
                <a:solidFill>
                  <a:srgbClr val="FF0000"/>
                </a:solidFill>
                <a:latin typeface="HP001 4 hàng" pitchFamily="34" charset="0"/>
              </a:rPr>
              <a:t>ut</a:t>
            </a:r>
            <a:r>
              <a:rPr lang="en-US" b="1" i="1">
                <a:latin typeface="HP001 4 hàng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HP001 4 hàng" pitchFamily="34" charset="0"/>
              </a:rPr>
              <a:t> có nghĩa như sau: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latin typeface="HP001 4 hàng" pitchFamily="34" charset="0"/>
              </a:rPr>
              <a:t>Co lại.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latin typeface="HP001 4 hàng" pitchFamily="34" charset="0"/>
              </a:rPr>
              <a:t>Dùng xẻng lấy đất, đá, cát,…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latin typeface="HP001 4 hàng" pitchFamily="34" charset="0"/>
              </a:rPr>
              <a:t>Chọi bằng sừng hoặc đầu.</a:t>
            </a:r>
          </a:p>
        </p:txBody>
      </p:sp>
      <p:sp>
        <p:nvSpPr>
          <p:cNvPr id="3" name="Text Box 289"/>
          <p:cNvSpPr txBox="1">
            <a:spLocks noChangeArrowheads="1"/>
          </p:cNvSpPr>
          <p:nvPr/>
        </p:nvSpPr>
        <p:spPr bwMode="auto">
          <a:xfrm>
            <a:off x="2590800" y="3886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P001 4 hàng" pitchFamily="34" charset="0"/>
              </a:rPr>
              <a:t>rút</a:t>
            </a:r>
            <a:endParaRPr lang="en-US" b="1">
              <a:solidFill>
                <a:srgbClr val="0000CC"/>
              </a:solidFill>
              <a:latin typeface="HP001 4 hàng" pitchFamily="34" charset="0"/>
            </a:endParaRPr>
          </a:p>
        </p:txBody>
      </p:sp>
      <p:sp>
        <p:nvSpPr>
          <p:cNvPr id="4" name="Text Box 289"/>
          <p:cNvSpPr txBox="1">
            <a:spLocks noChangeArrowheads="1"/>
          </p:cNvSpPr>
          <p:nvPr/>
        </p:nvSpPr>
        <p:spPr bwMode="auto">
          <a:xfrm>
            <a:off x="6858000" y="4572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P001 4 hàng" pitchFamily="34" charset="0"/>
              </a:rPr>
              <a:t>xúc</a:t>
            </a:r>
            <a:endParaRPr lang="en-US" b="1">
              <a:solidFill>
                <a:srgbClr val="0000CC"/>
              </a:solidFill>
              <a:latin typeface="HP001 4 hàng" pitchFamily="34" charset="0"/>
            </a:endParaRPr>
          </a:p>
        </p:txBody>
      </p:sp>
      <p:sp>
        <p:nvSpPr>
          <p:cNvPr id="5" name="Text Box 289"/>
          <p:cNvSpPr txBox="1">
            <a:spLocks noChangeArrowheads="1"/>
          </p:cNvSpPr>
          <p:nvPr/>
        </p:nvSpPr>
        <p:spPr bwMode="auto">
          <a:xfrm>
            <a:off x="6477000" y="533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P001 4 hàng" pitchFamily="34" charset="0"/>
              </a:rPr>
              <a:t>húc</a:t>
            </a:r>
            <a:endParaRPr lang="en-US" b="1">
              <a:solidFill>
                <a:srgbClr val="0000CC"/>
              </a:solidFill>
              <a:latin typeface="HP001 4 hàng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0"/>
            <a:ext cx="8153400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u="sng" dirty="0" err="1" smtClean="0"/>
              <a:t>Chính</a:t>
            </a:r>
            <a:r>
              <a:rPr lang="en-US" b="1" u="sng" dirty="0" smtClean="0"/>
              <a:t> </a:t>
            </a:r>
            <a:r>
              <a:rPr lang="en-US" b="1" u="sng" dirty="0" err="1"/>
              <a:t>tả</a:t>
            </a:r>
            <a:r>
              <a:rPr lang="en-US" b="1" dirty="0"/>
              <a:t> : ( </a:t>
            </a:r>
            <a:r>
              <a:rPr lang="en-US" b="1" dirty="0" err="1"/>
              <a:t>Nghe</a:t>
            </a:r>
            <a:r>
              <a:rPr lang="en-US" b="1" dirty="0"/>
              <a:t> – </a:t>
            </a:r>
            <a:r>
              <a:rPr lang="en-US" b="1" dirty="0" err="1"/>
              <a:t>viết</a:t>
            </a:r>
            <a:r>
              <a:rPr lang="en-US" b="1" dirty="0"/>
              <a:t>)</a:t>
            </a:r>
            <a:r>
              <a:rPr lang="en-US" dirty="0"/>
              <a:t> 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62000" y="1219200"/>
            <a:ext cx="950913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481F67"/>
                </a:solidFill>
              </a:rPr>
              <a:t>Bài: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90800" y="1219200"/>
            <a:ext cx="239395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Quả tim khỉ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95400" y="2286000"/>
            <a:ext cx="3429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u="sng">
                <a:solidFill>
                  <a:srgbClr val="0000FF"/>
                </a:solidFill>
              </a:rPr>
              <a:t>Củng cố - Dăn dò:</a:t>
            </a:r>
            <a:r>
              <a:rPr lang="en-US" sz="2500" b="1" u="sng"/>
              <a:t>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00400" y="4799013"/>
            <a:ext cx="32019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700" baseline="-250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81200" y="2822575"/>
            <a:ext cx="61722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700" baseline="-2500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7239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700" baseline="-25000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295400" y="0"/>
            <a:ext cx="4871810" cy="5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>
            <a:spAutoFit/>
          </a:bodyPr>
          <a:lstStyle/>
          <a:p>
            <a:r>
              <a:rPr lang="en-US" b="1" u="sng" dirty="0" err="1" smtClean="0"/>
              <a:t>Chính</a:t>
            </a:r>
            <a:r>
              <a:rPr lang="en-US" b="1" u="sng" dirty="0" smtClean="0"/>
              <a:t> </a:t>
            </a:r>
            <a:r>
              <a:rPr lang="en-US" b="1" u="sng" dirty="0" err="1"/>
              <a:t>tả</a:t>
            </a:r>
            <a:r>
              <a:rPr lang="en-US" b="1" dirty="0"/>
              <a:t> : ( </a:t>
            </a:r>
            <a:r>
              <a:rPr lang="en-US" b="1" dirty="0" err="1"/>
              <a:t>Nghe</a:t>
            </a:r>
            <a:r>
              <a:rPr lang="en-US" b="1" dirty="0"/>
              <a:t> – </a:t>
            </a:r>
            <a:r>
              <a:rPr lang="en-US" b="1" dirty="0" err="1"/>
              <a:t>viết</a:t>
            </a:r>
            <a:r>
              <a:rPr lang="en-US" b="1" dirty="0"/>
              <a:t>)</a:t>
            </a:r>
            <a:r>
              <a:rPr lang="en-US" dirty="0"/>
              <a:t> 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219200" y="2286000"/>
            <a:ext cx="76200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9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Về nhà viết lại cho đúng những chữ còn viết </a:t>
            </a:r>
          </a:p>
          <a:p>
            <a:pPr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sai trong bài chính tả, mỗi chữ viết một dòng</a:t>
            </a:r>
          </a:p>
          <a:p>
            <a:pPr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Chuẩn bị bài Chính tả ( Nghe viết ) : Voi nhà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219200" y="5257800"/>
            <a:ext cx="3200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u="sng">
                <a:solidFill>
                  <a:srgbClr val="0000FF"/>
                </a:solidFill>
              </a:rPr>
              <a:t>Nhận xét tiết học: </a:t>
            </a:r>
          </a:p>
          <a:p>
            <a:pPr>
              <a:spcBef>
                <a:spcPct val="50000"/>
              </a:spcBef>
            </a:pPr>
            <a:endParaRPr lang="en-US" sz="2500">
              <a:solidFill>
                <a:srgbClr val="0000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1295400" y="1524000"/>
            <a:ext cx="950913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481F67"/>
                </a:solidFill>
              </a:rPr>
              <a:t>Bài: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895600" y="1524000"/>
            <a:ext cx="239395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Quả tim khỉ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8" grpId="0"/>
      <p:bldP spid="348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ATUR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29438"/>
          </a:xfrm>
          <a:prstGeom prst="rect">
            <a:avLst/>
          </a:prstGeom>
          <a:solidFill>
            <a:srgbClr val="00FF00"/>
          </a:solidFill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 rot="-370225">
            <a:off x="-228600" y="1679575"/>
            <a:ext cx="9144000" cy="31908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8005"/>
                <a:gd name="adj2" fmla="val -306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77022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/>
              </a:rPr>
              <a:t>KÝnh chóc c¸c thÇy c« gi¸o m¹nh khoÎ!</a:t>
            </a:r>
          </a:p>
          <a:p>
            <a:pPr algn="ctr"/>
            <a:r>
              <a:rPr lang="en-US" sz="36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77022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/>
              </a:rPr>
              <a:t>        Chóc c¸c em häc sinh ch¨m ngoan, häc giái!</a:t>
            </a:r>
          </a:p>
        </p:txBody>
      </p:sp>
      <p:pic>
        <p:nvPicPr>
          <p:cNvPr id="35844" name="Picture 4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3810000"/>
            <a:ext cx="2547937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547938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4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84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3438"/>
            <a:ext cx="1984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90563"/>
            <a:ext cx="1984375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295400" y="990600"/>
            <a:ext cx="472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>
                <a:latin typeface="HP001 4 hàng" pitchFamily="34" charset="0"/>
              </a:rPr>
              <a:t>Chính tả</a:t>
            </a:r>
            <a:r>
              <a:rPr lang="en-US" b="1">
                <a:latin typeface="HP001 4 hàng" pitchFamily="34" charset="0"/>
              </a:rPr>
              <a:t>: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914400" y="1752600"/>
            <a:ext cx="8991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HP001 4 hàng" pitchFamily="34" charset="0"/>
              </a:rPr>
              <a:t>Kiểm tra bài cũ: </a:t>
            </a:r>
          </a:p>
          <a:p>
            <a:pPr eaLnBrk="1" hangingPunct="1"/>
            <a:r>
              <a:rPr lang="en-US" sz="3600" b="1">
                <a:solidFill>
                  <a:srgbClr val="FF0000"/>
                </a:solidFill>
                <a:latin typeface="HP001 4 hàng" pitchFamily="34" charset="0"/>
              </a:rPr>
              <a:t>Ngày hội đua voi ở Tây Nguyên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143000" y="3352800"/>
            <a:ext cx="510540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Ê-đê, Mơ-nông</a:t>
            </a:r>
            <a:r>
              <a:rPr lang="en-US" sz="1800" b="1"/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43000" y="4495800"/>
            <a:ext cx="487680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lần lượt, cái lược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524000" y="9144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>
                <a:latin typeface="HP001 4 hàng" pitchFamily="34" charset="0"/>
              </a:rPr>
              <a:t>Chính tả: </a:t>
            </a:r>
            <a:r>
              <a:rPr lang="en-US" b="1"/>
              <a:t>( Nghe – viết)</a:t>
            </a:r>
            <a:r>
              <a:rPr lang="en-US"/>
              <a:t> 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362200" y="14478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HP001 4 hàng" pitchFamily="34" charset="0"/>
              </a:rPr>
              <a:t>              Quả tim khỉ</a:t>
            </a:r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063"/>
            <a:ext cx="914400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600200" y="1447800"/>
            <a:ext cx="198120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Bài: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3733800" y="9906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Quả tim khỉ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457200" y="1524000"/>
            <a:ext cx="86868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latin typeface="HP001 4 hàng" pitchFamily="34" charset="0"/>
              </a:rPr>
              <a:t>    - Bạn là ai? Vì sao bạn khóc ?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b="1">
                <a:latin typeface="HP001 4 hàng" pitchFamily="34" charset="0"/>
              </a:rPr>
              <a:t>    - Tôi là Cá Sấu. Tôi khóc vì chả ai chơi với tôi.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b="1">
                <a:latin typeface="HP001 4 hàng" pitchFamily="34" charset="0"/>
              </a:rPr>
              <a:t>    Khỉ nghe vậy, mời Cá Sấu kết bạn.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b="1">
                <a:latin typeface="HP001 4 hàng" pitchFamily="34" charset="0"/>
              </a:rPr>
              <a:t>   Từ đó, ngày nào Cá Sấu cũng đến, ăn những hoa quả mà Khỉ hái cho.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15240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B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19200" y="23622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05200" y="15240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V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90800" y="23622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C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76600" y="2362200"/>
            <a:ext cx="685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43400" y="23622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90600" y="40386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K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29200" y="40386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C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91200" y="40386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38200" y="48006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495800" y="48006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C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57800" y="48006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10200" y="56388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600" b="1">
                <a:solidFill>
                  <a:srgbClr val="0099FF"/>
                </a:solidFill>
                <a:latin typeface="HP001 4 hàng" pitchFamily="34" charset="0"/>
              </a:rPr>
              <a:t>K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981200" y="1066800"/>
            <a:ext cx="1014413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Bài:</a:t>
            </a:r>
            <a:r>
              <a:rPr lang="en-US" sz="1800"/>
              <a:t> 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905000" y="457200"/>
            <a:ext cx="541020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u="sng" dirty="0" err="1"/>
              <a:t>Chính</a:t>
            </a:r>
            <a:r>
              <a:rPr lang="en-US" b="1" u="sng" dirty="0"/>
              <a:t> </a:t>
            </a:r>
            <a:r>
              <a:rPr lang="en-US" b="1" u="sng" dirty="0" err="1"/>
              <a:t>tả</a:t>
            </a:r>
            <a:r>
              <a:rPr lang="en-US" b="1" u="sng" dirty="0"/>
              <a:t>:</a:t>
            </a:r>
            <a:r>
              <a:rPr lang="en-US" b="1" dirty="0"/>
              <a:t>  ( </a:t>
            </a:r>
            <a:r>
              <a:rPr lang="en-US" b="1" dirty="0" err="1"/>
              <a:t>Nghe</a:t>
            </a:r>
            <a:r>
              <a:rPr lang="en-US" b="1" dirty="0"/>
              <a:t> – </a:t>
            </a:r>
            <a:r>
              <a:rPr lang="en-US" b="1" dirty="0" err="1"/>
              <a:t>viết</a:t>
            </a:r>
            <a:r>
              <a:rPr lang="en-US" b="1" dirty="0"/>
              <a:t>)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LF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5856288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676400"/>
            <a:ext cx="56388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Luyện viết từ khó:</a:t>
            </a:r>
          </a:p>
        </p:txBody>
      </p:sp>
      <p:sp>
        <p:nvSpPr>
          <p:cNvPr id="614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2667000"/>
            <a:ext cx="3810000" cy="25146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524000" y="609600"/>
            <a:ext cx="647700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u="sng"/>
              <a:t>Chính tả: </a:t>
            </a:r>
            <a:r>
              <a:rPr lang="en-US" b="1"/>
              <a:t>( Nghe – viết)</a:t>
            </a:r>
            <a:r>
              <a:rPr lang="en-US"/>
              <a:t>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733800" y="1219200"/>
            <a:ext cx="239395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Quả tim khỉ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600200" y="1143000"/>
            <a:ext cx="1063625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Bài: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ELF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21013"/>
            <a:ext cx="69342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3962400" cy="533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b="1" i="1" smtClean="0">
                <a:latin typeface="HP001 4 hàng" pitchFamily="34" charset="0"/>
              </a:rPr>
              <a:t>Viết bảng con :</a:t>
            </a:r>
          </a:p>
        </p:txBody>
      </p:sp>
      <p:graphicFrame>
        <p:nvGraphicFramePr>
          <p:cNvPr id="7192" name="Group 24"/>
          <p:cNvGraphicFramePr>
            <a:graphicFrameLocks noGrp="1"/>
          </p:cNvGraphicFramePr>
          <p:nvPr/>
        </p:nvGraphicFramePr>
        <p:xfrm>
          <a:off x="2209800" y="3124200"/>
          <a:ext cx="4648200" cy="2832101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C8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C8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8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C8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C8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C8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C8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CFC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C8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C8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8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</a:tr>
            </a:tbl>
          </a:graphicData>
        </a:graphic>
      </p:graphicFrame>
      <p:sp>
        <p:nvSpPr>
          <p:cNvPr id="7186" name="TextBox 3"/>
          <p:cNvSpPr txBox="1">
            <a:spLocks noChangeArrowheads="1"/>
          </p:cNvSpPr>
          <p:nvPr/>
        </p:nvSpPr>
        <p:spPr bwMode="auto">
          <a:xfrm>
            <a:off x="1143000" y="1092200"/>
            <a:ext cx="563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>
                <a:latin typeface="HP001 4 hàng" pitchFamily="34" charset="0"/>
              </a:rPr>
              <a:t>Chính tả</a:t>
            </a:r>
            <a:r>
              <a:rPr lang="en-US" b="1">
                <a:latin typeface="HP001 4 hàng" pitchFamily="34" charset="0"/>
              </a:rPr>
              <a:t>: </a:t>
            </a:r>
            <a:r>
              <a:rPr lang="en-US" b="1"/>
              <a:t>( Nghe – viết)</a:t>
            </a:r>
            <a:r>
              <a:rPr lang="en-US"/>
              <a:t> </a:t>
            </a:r>
          </a:p>
        </p:txBody>
      </p:sp>
      <p:sp>
        <p:nvSpPr>
          <p:cNvPr id="7187" name="TextBox 4"/>
          <p:cNvSpPr txBox="1">
            <a:spLocks noChangeArrowheads="1"/>
          </p:cNvSpPr>
          <p:nvPr/>
        </p:nvSpPr>
        <p:spPr bwMode="auto">
          <a:xfrm>
            <a:off x="3505200" y="16764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HP001 4 hàng" pitchFamily="34" charset="0"/>
              </a:rPr>
              <a:t>Quả tim khỉ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76600" y="5105400"/>
            <a:ext cx="403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</a:pPr>
            <a:endParaRPr lang="en-US" sz="4000" b="1">
              <a:latin typeface="HP001 4 hàng" pitchFamily="34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219200" y="1676400"/>
            <a:ext cx="137160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Bài: 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565525" y="2987675"/>
            <a:ext cx="18415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3D8117-4A59-4BC7-BC56-5A353C13D2C9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grpSp>
        <p:nvGrpSpPr>
          <p:cNvPr id="9219" name="Group 9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09600" y="1360488"/>
            <a:chExt cx="6465887" cy="4598987"/>
          </a:xfrm>
        </p:grpSpPr>
        <p:grpSp>
          <p:nvGrpSpPr>
            <p:cNvPr id="9230" name="Group 5"/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9967" name="Group 6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10138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3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3" name="Line 1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4" name="Line 1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5" name="Line 1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6" name="Line 1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7" name="Line 1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8" name="Line 1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9" name="Line 1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68" name="Group 19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10126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2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1" name="Line 2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2" name="Line 2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3" name="Line 2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4" name="Line 2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5" name="Line 2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6" name="Line 3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7" name="Line 3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69" name="Group 32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10114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15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6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7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8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9" name="Line 3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0" name="Line 3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1" name="Line 4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2" name="Line 4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3" name="Line 4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4" name="Line 4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5" name="Line 4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70" name="Group 45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10102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03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4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5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6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7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8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9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0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1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2" name="Line 5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3" name="Line 5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71" name="Group 58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10090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09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2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3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5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6" name="Line 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7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8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9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0" name="Line 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1" name="Line 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72" name="Group 71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10078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079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0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1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2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3" name="Line 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4" name="Line 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5" name="Line 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6" name="Line 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7" name="Line 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8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9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73" name="Group 84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10066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067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8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9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0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1" name="Line 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2" name="Line 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3" name="Line 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4" name="Line 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5" name="Line 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" name="Line 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7" name="Line 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74" name="Group 97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9975" name="Group 98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54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055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6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7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8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0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1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2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3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4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5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76" name="Group 111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4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043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4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5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6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7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8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3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77" name="Group 124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30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031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2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3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4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6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7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8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9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0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1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78" name="Group 137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18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019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0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1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2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3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4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5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6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7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8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9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79" name="Group 150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006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007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8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9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0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1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2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3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4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5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6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17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80" name="Group 163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994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995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6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7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8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9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0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3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4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05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81" name="Group 176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982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983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4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5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6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7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8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89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0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1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2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9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231" name="Group 189"/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9784" name="Group 190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955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956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7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8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9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0" name="Line 19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1" name="Line 19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2" name="Line 19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3" name="Line 19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4" name="Line 20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5" name="Line 20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6" name="Line 20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5" name="Group 203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9943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944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5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6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7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8" name="Line 20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9" name="Line 21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0" name="Line 21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1" name="Line 212"/>
                <p:cNvSpPr>
                  <a:spLocks noChangeShapeType="1"/>
                </p:cNvSpPr>
                <p:nvPr/>
              </p:nvSpPr>
              <p:spPr bwMode="auto">
                <a:xfrm>
                  <a:off x="10236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2" name="Line 21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3" name="Line 21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4" name="Line 21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6" name="Group 216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931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93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3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4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5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" name="Line 22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7" name="Line 22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8" name="Line 22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9" name="Line 22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0" name="Line 22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1" name="Line 22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2" name="Line 22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7" name="Group 229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919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920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1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2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3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4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5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6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7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8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9" name="Line 24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0" name="Line 24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8" name="Group 242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907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908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9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0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1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2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3" name="Line 2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4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5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6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7" name="Line 2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8" name="Line 2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89" name="Group 255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895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896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7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8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9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0" name="Line 2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1" name="Line 2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2" name="Line 2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3" name="Line 2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4" name="Line 2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5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6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90" name="Group 268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883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884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5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6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8" name="Line 2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9" name="Line 2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0" name="Line 2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1" name="Line 2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2" name="Line 2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3" name="Line 2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4" name="Line 2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91" name="Group 281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9792" name="Group 282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871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872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3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4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5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6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7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8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9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80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81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82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3" name="Group 295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859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860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1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2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3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4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5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6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7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8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69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70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4" name="Group 308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847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848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9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0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1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2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3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4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5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6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7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58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5" name="Group 321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835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836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7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8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9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0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1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2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3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4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5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46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6" name="Group 334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9823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824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5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6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7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8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9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0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1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2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3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34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7" name="Group 347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811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812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3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4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5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6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7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8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9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0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1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2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8" name="Group 360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799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800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1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2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3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4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5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6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7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8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09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10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232" name="Group 373"/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9601" name="Group 374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772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773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4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5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6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7" name="Line 38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8" name="Line 38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9" name="Line 38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0" name="Line 38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1" name="Line 38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2" name="Line 38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3" name="Line 38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2" name="Group 387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760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761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2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3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4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5" name="Line 39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6" name="Line 39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7" name="Line 39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8" name="Line 39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9" name="Line 39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0" name="Line 39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1" name="Line 39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3" name="Group 400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748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749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0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1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2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3" name="Line 40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4" name="Line 40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5" name="Line 40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6" name="Line 40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7" name="Line 41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8" name="Line 41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9" name="Line 41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4" name="Group 413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736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737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8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9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0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1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2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3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4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5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6" name="Line 42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7" name="Line 42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5" name="Group 426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724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725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6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7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8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9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0" name="Line 43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1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2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3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4" name="Line 43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5" name="Line 43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6" name="Group 439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712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713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4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5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6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7" name="Line 44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8" name="Line 44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9" name="Line 44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0" name="Line 44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1" name="Line 44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2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3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7" name="Group 452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700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701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2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3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4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5" name="Line 45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6" name="Line 45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7" name="Line 46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8" name="Line 46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9" name="Line 46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0" name="Line 46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1" name="Line 46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08" name="Group 465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9609" name="Group 466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88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689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0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1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2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3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4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7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8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99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10" name="Group 479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76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677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8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9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0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1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2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3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4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5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6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87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11" name="Group 492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64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665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6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7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8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9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0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1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2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3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4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75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12" name="Group 505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52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653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4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5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6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7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8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9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0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1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2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63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13" name="Group 518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40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641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2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3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4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7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8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49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0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51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14" name="Group 531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28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629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0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1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2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3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4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5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6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7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8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9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15" name="Group 544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616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617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18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19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0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1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2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3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4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5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6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27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233" name="Group 557"/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9418" name="Group 558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589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590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1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2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3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4" name="Line 5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5" name="Line 5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6" name="Line 5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7" name="Line 5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8" name="Line 5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9" name="Line 5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0" name="Line 5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19" name="Group 571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577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578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9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0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2" name="Line 5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3" name="Line 5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4" name="Line 5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5" name="Line 5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6" name="Line 5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7" name="Line 5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8" name="Line 5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0" name="Group 584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565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566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7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8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9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0" name="Line 5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1" name="Line 5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2" name="Line 5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3" name="Line 5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4" name="Line 5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5" name="Line 5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6" name="Line 5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1" name="Group 597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553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554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5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6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7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8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9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0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1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2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3" name="Line 60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4" name="Line 60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2" name="Group 610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541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542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3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4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5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6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7" name="Line 61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8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9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0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1" name="Line 62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2" name="Line 62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3" name="Group 623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529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530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2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3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4" name="Line 62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5" name="Line 63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6" name="Line 63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7" name="Line 63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8" name="Line 63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9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0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4" name="Group 636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517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518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9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0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1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2" name="Line 64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3" name="Line 64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4" name="Line 64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5" name="Line 64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6" name="Line 64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7" name="Line 64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8" name="Line 64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5" name="Group 649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9426" name="Group 650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505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506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7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8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9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10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11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12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13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14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15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16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27" name="Group 663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93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494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5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6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7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8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9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0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1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2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3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04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28" name="Group 676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81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482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3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4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5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6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7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8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9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0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1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92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29" name="Group 689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69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470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1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2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3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4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5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6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7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8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79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80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0" name="Group 702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57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458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9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0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1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2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3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4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5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6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7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68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1" name="Group 715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45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446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7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8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9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0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1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3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4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5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56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2" name="Group 728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433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434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6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7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8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9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0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1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2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3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4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234" name="Group 741"/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9235" name="Group 742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9406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407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8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9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0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1" name="Line 7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2" name="Line 7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3" name="Line 7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4" name="Line 7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5" name="Line 7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6" name="Line 7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7" name="Line 7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6" name="Group 755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9394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395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6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7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8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9" name="Line 7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0" name="Line 7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1" name="Line 7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2" name="Line 7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3" name="Line 7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4" name="Line 7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5" name="Line 7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7" name="Group 768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9382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383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4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5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6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7" name="Line 7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8" name="Line 7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9" name="Line 7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0" name="Line 7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1" name="Line 7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2" name="Line 7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3" name="Line 7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8" name="Group 781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9370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371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2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3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4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5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6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7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8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9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0" name="Line 79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1" name="Line 79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9" name="Group 794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9358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359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0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1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2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3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4" name="Line 80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5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6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7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8" name="Line 80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9" name="Line 80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40" name="Group 807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9346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347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8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9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0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1" name="Line 81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2" name="Line 81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3" name="Line 81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4" name="Line 81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5" name="Line 81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6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7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41" name="Group 820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9334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9335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6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7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8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9" name="Line 82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0" name="Line 82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1" name="Line 82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2" name="Line 82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3" name="Line 83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4" name="Line 83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5" name="Line 83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42" name="Group 833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9243" name="Group 834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322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323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4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5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6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7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8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9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30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31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32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33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4" name="Group 847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310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311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2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3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4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5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6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7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8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9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0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1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5" name="Group 860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298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299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0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1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2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3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4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5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6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7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8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09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6" name="Group 873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286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287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8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9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0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1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2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3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4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5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6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97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7" name="Group 886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274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275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6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7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8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9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0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1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2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3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4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85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8" name="Group 899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262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263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4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5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6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7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8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9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0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1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2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73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9" name="Group 912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9250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9251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2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3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4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5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6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7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8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59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0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61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926" name="TextBox 5"/>
          <p:cNvSpPr txBox="1">
            <a:spLocks noChangeArrowheads="1"/>
          </p:cNvSpPr>
          <p:nvPr/>
        </p:nvSpPr>
        <p:spPr bwMode="auto">
          <a:xfrm>
            <a:off x="685800" y="5105400"/>
            <a:ext cx="952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</a:rPr>
              <a:t>hoa </a:t>
            </a:r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quả mà Khỉ hái cho.</a:t>
            </a:r>
          </a:p>
        </p:txBody>
      </p:sp>
      <p:sp>
        <p:nvSpPr>
          <p:cNvPr id="927" name="TextBox 5"/>
          <p:cNvSpPr txBox="1">
            <a:spLocks noChangeArrowheads="1"/>
          </p:cNvSpPr>
          <p:nvPr/>
        </p:nvSpPr>
        <p:spPr bwMode="auto">
          <a:xfrm>
            <a:off x="609600" y="441960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     Từ đó, ngày nào Cá Sấu cũng đến, ăn những</a:t>
            </a:r>
          </a:p>
        </p:txBody>
      </p:sp>
      <p:sp>
        <p:nvSpPr>
          <p:cNvPr id="928" name="TextBox 5"/>
          <p:cNvSpPr txBox="1">
            <a:spLocks noChangeArrowheads="1"/>
          </p:cNvSpPr>
          <p:nvPr/>
        </p:nvSpPr>
        <p:spPr bwMode="auto">
          <a:xfrm>
            <a:off x="838200" y="3733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   Khỉ nghe vậy, mời Cá Sấu kết bạn.</a:t>
            </a:r>
          </a:p>
        </p:txBody>
      </p:sp>
      <p:sp>
        <p:nvSpPr>
          <p:cNvPr id="929" name="TextBox 5"/>
          <p:cNvSpPr txBox="1">
            <a:spLocks noChangeArrowheads="1"/>
          </p:cNvSpPr>
          <p:nvPr/>
        </p:nvSpPr>
        <p:spPr bwMode="auto">
          <a:xfrm>
            <a:off x="838200" y="30480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   -  Tôi là Cá Sấu. Tôi khóc vì chả ai chơi với tôi.</a:t>
            </a:r>
          </a:p>
        </p:txBody>
      </p:sp>
      <p:sp>
        <p:nvSpPr>
          <p:cNvPr id="930" name="TextBox 5"/>
          <p:cNvSpPr txBox="1">
            <a:spLocks noChangeArrowheads="1"/>
          </p:cNvSpPr>
          <p:nvPr/>
        </p:nvSpPr>
        <p:spPr bwMode="auto">
          <a:xfrm>
            <a:off x="457200" y="23622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       -  Bạn là ai?Vì sao bạn khóc?</a:t>
            </a:r>
          </a:p>
        </p:txBody>
      </p: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2895600" y="16764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HP001 4 hàng" pitchFamily="34" charset="0"/>
              </a:rPr>
              <a:t>Quả tim khỉ</a:t>
            </a:r>
          </a:p>
        </p:txBody>
      </p:sp>
      <p:sp>
        <p:nvSpPr>
          <p:cNvPr id="933" name="TextBox 5"/>
          <p:cNvSpPr txBox="1">
            <a:spLocks noChangeArrowheads="1"/>
          </p:cNvSpPr>
          <p:nvPr/>
        </p:nvSpPr>
        <p:spPr bwMode="auto">
          <a:xfrm>
            <a:off x="1219200" y="914400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Chính tả</a:t>
            </a:r>
            <a:r>
              <a:rPr lang="en-US" sz="2800" b="1" u="sng">
                <a:solidFill>
                  <a:srgbClr val="481F67"/>
                </a:solidFill>
                <a:latin typeface="HP001 4 hàng" pitchFamily="34" charset="0"/>
              </a:rPr>
              <a:t>: </a:t>
            </a:r>
            <a:r>
              <a:rPr lang="en-US" b="1"/>
              <a:t>( Nghe – viết)</a:t>
            </a:r>
            <a:r>
              <a:rPr lang="en-US"/>
              <a:t> </a:t>
            </a:r>
          </a:p>
        </p:txBody>
      </p:sp>
      <p:cxnSp>
        <p:nvCxnSpPr>
          <p:cNvPr id="935" name="Straight Connector 934"/>
          <p:cNvCxnSpPr>
            <a:stCxn id="9963" idx="0"/>
          </p:cNvCxnSpPr>
          <p:nvPr/>
        </p:nvCxnSpPr>
        <p:spPr>
          <a:xfrm rot="16200000" flipH="1">
            <a:off x="-2750343" y="3421856"/>
            <a:ext cx="6856412" cy="15875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51" name="Rectangle 935"/>
          <p:cNvSpPr>
            <a:spLocks noChangeArrowheads="1"/>
          </p:cNvSpPr>
          <p:nvPr/>
        </p:nvSpPr>
        <p:spPr bwMode="auto">
          <a:xfrm>
            <a:off x="1219200" y="1600200"/>
            <a:ext cx="969963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481F67"/>
                </a:solidFill>
              </a:rPr>
              <a:t>Bài:</a:t>
            </a:r>
            <a:r>
              <a:rPr lang="en-US" b="1" u="sng">
                <a:solidFill>
                  <a:srgbClr val="481F67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tu_the_ngoi_viet%20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4812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5715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thế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ngồi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371600"/>
            <a:ext cx="7315200" cy="2819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- Lưng thẳng, không tì ngực vào bàn.</a:t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- Đầu hơi cúi. Mắt cách vở khoảng 25cm.</a:t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- Tay trái tì nhẹ lên mép vở để giữ.</a:t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- Hai chân để song song, thoải mái.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C8B9A4-8E8B-444A-BEF2-B68856C39E55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grpSp>
        <p:nvGrpSpPr>
          <p:cNvPr id="10243" name="Group 9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09600" y="1360488"/>
            <a:chExt cx="6465887" cy="4598987"/>
          </a:xfrm>
        </p:grpSpPr>
        <p:grpSp>
          <p:nvGrpSpPr>
            <p:cNvPr id="10251" name="Group 5"/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10988" name="Group 6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11159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16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4" name="Line 1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5" name="Line 1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6" name="Line 1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7" name="Line 1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8" name="Line 1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9" name="Line 1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0" name="Line 1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89" name="Group 19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11147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14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2" name="Line 2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3" name="Line 2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4" name="Line 2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5" name="Line 2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6" name="Line 2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7" name="Line 3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8" name="Line 3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90" name="Group 32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11135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13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9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0" name="Line 3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1" name="Line 3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2" name="Line 4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3" name="Line 4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4" name="Line 4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5" name="Line 4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6" name="Line 4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91" name="Group 45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11123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124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6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7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8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9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0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1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2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3" name="Line 5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4" name="Line 5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92" name="Group 58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1111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11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4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6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7" name="Line 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8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9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0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1" name="Line 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2" name="Line 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93" name="Group 71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11099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100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1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2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3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4" name="Line 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5" name="Line 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6" name="Line 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7" name="Line 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8" name="Line 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9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0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94" name="Group 84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11087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088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9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0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2" name="Line 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3" name="Line 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4" name="Line 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5" name="Line 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6" name="Line 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7" name="Line 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8" name="Line 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95" name="Group 97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10996" name="Group 98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107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1076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7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8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9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1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2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3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4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5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86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97" name="Group 111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106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1064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5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6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7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8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9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0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1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2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3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4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98" name="Group 124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1051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1052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3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4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5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7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8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9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0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1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2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99" name="Group 137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1039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1040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1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2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3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4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5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6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7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8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49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50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00" name="Group 150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1027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1028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9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0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1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6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7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38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01" name="Group 163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1015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1016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7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8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9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0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1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2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3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4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5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26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02" name="Group 176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1003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1004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05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06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07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08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09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2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3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1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252" name="Group 189"/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10805" name="Group 190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10976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977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8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9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0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1" name="Line 19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2" name="Line 19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3" name="Line 19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4" name="Line 19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5" name="Line 20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6" name="Line 20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7" name="Line 20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06" name="Group 203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10964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965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6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7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9" name="Line 20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0" name="Line 21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1" name="Line 21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2" name="Line 212"/>
                <p:cNvSpPr>
                  <a:spLocks noChangeShapeType="1"/>
                </p:cNvSpPr>
                <p:nvPr/>
              </p:nvSpPr>
              <p:spPr bwMode="auto">
                <a:xfrm>
                  <a:off x="10236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3" name="Line 21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4" name="Line 21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5" name="Line 21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07" name="Group 216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10952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953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4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5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6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7" name="Line 22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8" name="Line 22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9" name="Line 22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0" name="Line 22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1" name="Line 22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2" name="Line 22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3" name="Line 22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08" name="Group 229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10940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941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2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3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4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5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6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7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8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9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0" name="Line 24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1" name="Line 24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09" name="Group 242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10928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929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0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1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2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3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4" name="Line 2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5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6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7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8" name="Line 2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9" name="Line 2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10" name="Group 255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10916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917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8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9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0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1" name="Line 2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2" name="Line 2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3" name="Line 2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4" name="Line 2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5" name="Line 2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6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7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11" name="Group 268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10904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905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6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7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8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9" name="Line 2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0" name="Line 2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1" name="Line 2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2" name="Line 2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3" name="Line 2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4" name="Line 2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5" name="Line 2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12" name="Group 281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10813" name="Group 282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892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893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4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5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6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7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8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9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00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01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02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03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14" name="Group 295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880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881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2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3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4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6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89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91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15" name="Group 308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868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869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0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1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2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3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4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5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6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7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8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9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16" name="Group 321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85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857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8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9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0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6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6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17" name="Group 334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10844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845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6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7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8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9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0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1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2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3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4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5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18" name="Group 347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8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833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4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5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6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7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9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2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19" name="Group 360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820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821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2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3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4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5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6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7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8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29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0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1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253" name="Group 373"/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10622" name="Group 374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10793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94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5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6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7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8" name="Line 38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9" name="Line 38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0" name="Line 38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1" name="Line 38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2" name="Line 38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3" name="Line 38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4" name="Line 38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23" name="Group 387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10781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82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3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4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5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6" name="Line 39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7" name="Line 39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8" name="Line 39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9" name="Line 39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0" name="Line 39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1" name="Line 39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2" name="Line 39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24" name="Group 400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10769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70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1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2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3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4" name="Line 40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5" name="Line 40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6" name="Line 40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7" name="Line 40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8" name="Line 41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9" name="Line 41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0" name="Line 41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25" name="Group 413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10757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58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9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0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1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2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3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4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5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6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7" name="Line 42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8" name="Line 42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26" name="Group 426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10745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46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7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8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0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1" name="Line 43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2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3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4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5" name="Line 43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6" name="Line 43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27" name="Group 439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10733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34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5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6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7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8" name="Line 44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9" name="Line 44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0" name="Line 44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1" name="Line 44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2" name="Line 449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3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4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28" name="Group 452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10721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22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3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4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5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6" name="Line 45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7" name="Line 45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8" name="Line 46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9" name="Line 46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0" name="Line 46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1" name="Line 46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2" name="Line 46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29" name="Group 465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10630" name="Group 466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709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710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1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2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3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4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5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6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7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8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19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20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1" name="Group 479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697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698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9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0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1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2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3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4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5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6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7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8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2" name="Group 492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685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686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7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8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9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0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1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2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3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4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5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96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3" name="Group 505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673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674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5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6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7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8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9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0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1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2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3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4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4" name="Group 518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661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662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3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4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5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6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7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8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9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0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5" name="Group 531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649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650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1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2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3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4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5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6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7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8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9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0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6" name="Group 544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637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638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9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0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1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2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3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4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5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6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7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8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254" name="Group 557"/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10439" name="Group 558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10610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11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2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3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4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5" name="Line 5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6" name="Line 56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7" name="Line 5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8" name="Line 5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9" name="Line 56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0" name="Line 56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1" name="Line 57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0" name="Group 571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10598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599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0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1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2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3" name="Line 57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4" name="Line 57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5" name="Line 57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6" name="Line 58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7" name="Line 58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8" name="Line 5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9" name="Line 5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1" name="Group 584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10586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587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8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9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0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1" name="Line 59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2" name="Line 59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3" name="Line 59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4" name="Line 59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5" name="Line 59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6" name="Line 59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7" name="Line 59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2" name="Group 597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10574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575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6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7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8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9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0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1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2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3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4" name="Line 60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5" name="Line 60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3" name="Group 610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10562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563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4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5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6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7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8" name="Line 61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9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0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1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2" name="Line 62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3" name="Line 62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4" name="Group 623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10550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551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2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3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4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5" name="Line 629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6" name="Line 630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7" name="Line 631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8" name="Line 632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9" name="Line 63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0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1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5" name="Group 636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10538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539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0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1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2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3" name="Line 642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4" name="Line 643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5" name="Line 644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6" name="Line 645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7" name="Line 64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8" name="Line 647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9" name="Line 648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6" name="Group 649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10447" name="Group 650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526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527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8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9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0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1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2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3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4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5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6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37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48" name="Group 663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514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515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6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7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8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9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0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1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2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3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4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25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49" name="Group 676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502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503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4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5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6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7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8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9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0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1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2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3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50" name="Group 689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490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491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2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3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4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5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6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7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8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9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0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1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51" name="Group 702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478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479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0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1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2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3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4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5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6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7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8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9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52" name="Group 715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466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467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8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9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0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1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2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3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4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5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6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7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53" name="Group 728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454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455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6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7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8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9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0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1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2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3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4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5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255" name="Group 741"/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10256" name="Group 742"/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10427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28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9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0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1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2" name="Line 7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3" name="Line 749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4" name="Line 7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5" name="Line 7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6" name="Line 752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7" name="Line 753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8" name="Line 754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7" name="Group 755"/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10415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16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7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8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9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0" name="Line 76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1" name="Line 76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2" name="Line 76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3" name="Line 76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4" name="Line 765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5" name="Line 7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6" name="Line 7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8" name="Group 768"/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10403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04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5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6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7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8" name="Line 77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9" name="Line 775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0" name="Line 77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1" name="Line 77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2" name="Line 778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3" name="Line 779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4" name="Line 780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9" name="Group 781"/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10391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392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3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4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5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6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7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8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9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0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1" name="Line 79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2" name="Line 79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0" name="Group 794"/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10379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380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1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2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3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4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5" name="Line 801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6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7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8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9" name="Line 805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0" name="Line 806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1" name="Group 807"/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10367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368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9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0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1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2" name="Line 813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3" name="Line 814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4" name="Line 815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5" name="Line 816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6" name="Line 817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7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8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2" name="Group 820"/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10355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356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2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2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" name="Line 826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" name="Line 827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" name="Line 828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" name="Line 829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" name="Line 830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" name="Line 831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6" name="Line 832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3" name="Group 833"/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10264" name="Group 834"/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343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344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5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6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7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8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9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0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1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2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3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4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65" name="Group 847"/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331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332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3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4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5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6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7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8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9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0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1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2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66" name="Group 860"/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319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320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1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2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3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4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5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6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7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8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9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0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67" name="Group 873"/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307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308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9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0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1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2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3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4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5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6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7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8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68" name="Group 886"/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295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296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7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8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9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0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1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2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3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4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69" name="Group 899"/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283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284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5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6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7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8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9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0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1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2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3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4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70" name="Group 912"/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10271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5" cy="7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/>
                  </a:p>
                </p:txBody>
              </p:sp>
              <p:sp>
                <p:nvSpPr>
                  <p:cNvPr id="10272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2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3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2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4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5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6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7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8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9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0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59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1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2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925" name="TextBox 5"/>
          <p:cNvSpPr txBox="1">
            <a:spLocks noChangeArrowheads="1"/>
          </p:cNvSpPr>
          <p:nvPr/>
        </p:nvSpPr>
        <p:spPr bwMode="auto">
          <a:xfrm>
            <a:off x="1295400" y="6400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800" b="1">
              <a:solidFill>
                <a:srgbClr val="481F67"/>
              </a:solidFill>
              <a:latin typeface="HP001 4 hàng" pitchFamily="34" charset="0"/>
            </a:endParaRPr>
          </a:p>
        </p:txBody>
      </p:sp>
      <p:sp>
        <p:nvSpPr>
          <p:cNvPr id="929" name="TextBox 5"/>
          <p:cNvSpPr txBox="1">
            <a:spLocks noChangeArrowheads="1"/>
          </p:cNvSpPr>
          <p:nvPr/>
        </p:nvSpPr>
        <p:spPr bwMode="auto">
          <a:xfrm>
            <a:off x="685800" y="3125788"/>
            <a:ext cx="86868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50" b="1" dirty="0">
                <a:solidFill>
                  <a:srgbClr val="481F67"/>
                </a:solidFill>
                <a:latin typeface="HP001 4 hàng" pitchFamily="34" charset="0"/>
                <a:cs typeface="Arial" pitchFamily="34" charset="0"/>
              </a:rPr>
              <a:t> </a:t>
            </a:r>
          </a:p>
        </p:txBody>
      </p:sp>
      <p:sp>
        <p:nvSpPr>
          <p:cNvPr id="930" name="TextBox 5"/>
          <p:cNvSpPr txBox="1">
            <a:spLocks noChangeArrowheads="1"/>
          </p:cNvSpPr>
          <p:nvPr/>
        </p:nvSpPr>
        <p:spPr bwMode="auto">
          <a:xfrm>
            <a:off x="457200" y="23622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481F67"/>
                </a:solidFill>
                <a:latin typeface="HP001 4 hàng" pitchFamily="34" charset="0"/>
              </a:rPr>
              <a:t>       - Bạn</a:t>
            </a:r>
          </a:p>
        </p:txBody>
      </p: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2133600" y="16764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HP001 4 hàng" pitchFamily="34" charset="0"/>
              </a:rPr>
              <a:t>Quả tim khỉ</a:t>
            </a:r>
          </a:p>
        </p:txBody>
      </p:sp>
      <p:sp>
        <p:nvSpPr>
          <p:cNvPr id="933" name="TextBox 5"/>
          <p:cNvSpPr txBox="1">
            <a:spLocks noChangeArrowheads="1"/>
          </p:cNvSpPr>
          <p:nvPr/>
        </p:nvSpPr>
        <p:spPr bwMode="auto">
          <a:xfrm>
            <a:off x="609600" y="9906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481F67"/>
                </a:solidFill>
                <a:latin typeface="HP001 4 hàng" pitchFamily="34" charset="0"/>
              </a:rPr>
              <a:t>Chính tả: </a:t>
            </a:r>
            <a:r>
              <a:rPr lang="en-US" b="1"/>
              <a:t>( Nghe – viết)</a:t>
            </a:r>
            <a:r>
              <a:rPr lang="en-US"/>
              <a:t> </a:t>
            </a:r>
          </a:p>
        </p:txBody>
      </p:sp>
      <p:cxnSp>
        <p:nvCxnSpPr>
          <p:cNvPr id="935" name="Straight Connector 934"/>
          <p:cNvCxnSpPr>
            <a:stCxn id="10984" idx="0"/>
          </p:cNvCxnSpPr>
          <p:nvPr/>
        </p:nvCxnSpPr>
        <p:spPr>
          <a:xfrm rot="16200000" flipH="1">
            <a:off x="-2750343" y="3421856"/>
            <a:ext cx="6856412" cy="15875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72" name="Rectangle 932"/>
          <p:cNvSpPr>
            <a:spLocks noChangeArrowheads="1"/>
          </p:cNvSpPr>
          <p:nvPr/>
        </p:nvSpPr>
        <p:spPr bwMode="auto">
          <a:xfrm>
            <a:off x="685800" y="1600200"/>
            <a:ext cx="1063625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481F67"/>
                </a:solidFill>
              </a:rPr>
              <a:t>Bài: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73156"/>
  <p:tag name="VIOLETTITLE" val="CHÍNH TẢ LỚP 2: QUẢ TIM KHỈ TUẦN 22 TIẾT 47 NĂM HỌC 2014"/>
  <p:tag name="VIOLETLESSON" val="45"/>
  <p:tag name="VIOLETCATID" val="8048898"/>
  <p:tag name="VIOLETSUBJECT" val="Chính tả 2"/>
  <p:tag name="VIOLETAUTHORID" val="6951365"/>
  <p:tag name="VIOLETAUTHORNAME" val="Ngô Văn Hải"/>
  <p:tag name="VIOLETAUTHORAVATAR" val="6/951/365/avatar.jpg"/>
  <p:tag name="VIOLETAUTHORADDRESS" val="Trường TH Vạn Phước 2 - Khánh Hòa"/>
  <p:tag name="VIOLETDATE" val="2014-03-06 09:55:31"/>
  <p:tag name="VIOLETHIT" val="225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2552981</TotalTime>
  <Words>564</Words>
  <Application>Microsoft Office PowerPoint</Application>
  <PresentationFormat>On-screen Show (4:3)</PresentationFormat>
  <Paragraphs>112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.VnArial</vt:lpstr>
      <vt:lpstr>.VnAristote</vt:lpstr>
      <vt:lpstr>.VnTimeH</vt:lpstr>
      <vt:lpstr>.VnTime</vt:lpstr>
      <vt:lpstr>HP001 4 hàng</vt:lpstr>
      <vt:lpstr>.VnAvant</vt:lpstr>
      <vt:lpstr>Default Design</vt:lpstr>
      <vt:lpstr>PowerPoint Presentation</vt:lpstr>
      <vt:lpstr>PowerPoint Presentation</vt:lpstr>
      <vt:lpstr>PowerPoint Presentation</vt:lpstr>
      <vt:lpstr>PowerPoint Presentation</vt:lpstr>
      <vt:lpstr>Luyện viết từ khó:</vt:lpstr>
      <vt:lpstr>PowerPoint Presentation</vt:lpstr>
      <vt:lpstr>PowerPoint Presentation</vt:lpstr>
      <vt:lpstr>- Lưng thẳng, không tì ngực vào bàn. - Đầu hơi cúi. Mắt cách vở khoảng 25cm. - Tay trái tì nhẹ lên mép vở để giữ. - Hai chân để song song, thoải mái.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Lop 2/2</dc:title>
  <dc:creator>GV: Nguyen Thi Khoe</dc:creator>
  <cp:lastModifiedBy>Administrator</cp:lastModifiedBy>
  <cp:revision>141</cp:revision>
  <dcterms:created xsi:type="dcterms:W3CDTF">2009-11-02T13:43:18Z</dcterms:created>
  <dcterms:modified xsi:type="dcterms:W3CDTF">2018-03-19T11:14:04Z</dcterms:modified>
</cp:coreProperties>
</file>